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7" r:id="rId2"/>
    <p:sldId id="259" r:id="rId3"/>
    <p:sldId id="260" r:id="rId4"/>
    <p:sldId id="262" r:id="rId5"/>
    <p:sldId id="270" r:id="rId6"/>
    <p:sldId id="271" r:id="rId7"/>
    <p:sldId id="272" r:id="rId8"/>
    <p:sldId id="274" r:id="rId9"/>
    <p:sldId id="275" r:id="rId10"/>
    <p:sldId id="276" r:id="rId11"/>
    <p:sldId id="277" r:id="rId12"/>
    <p:sldId id="269" r:id="rId13"/>
    <p:sldId id="263" r:id="rId14"/>
    <p:sldId id="264" r:id="rId15"/>
    <p:sldId id="278" r:id="rId16"/>
    <p:sldId id="265" r:id="rId17"/>
    <p:sldId id="266" r:id="rId18"/>
    <p:sldId id="267" r:id="rId19"/>
    <p:sldId id="268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0B13C-3C61-469F-B7AA-423E8BC6159A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13385-D822-4F78-B228-A5C321510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878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36F2752-3186-4799-9E8F-7D8C327D0AD1}" type="datetimeFigureOut">
              <a:rPr lang="pt-BR" smtClean="0"/>
              <a:t>03/05/2012</a:t>
            </a:fld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5C959BF-FEC0-4227-BB65-CA99E1617550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>
            <a:normAutofit/>
          </a:bodyPr>
          <a:lstStyle/>
          <a:p>
            <a:pPr lvl="0"/>
            <a:r>
              <a:rPr lang="pt-BR" sz="4400" dirty="0" smtClean="0"/>
              <a:t>Teoria da História I</a:t>
            </a:r>
            <a:r>
              <a:rPr lang="pt-BR" sz="4400" dirty="0"/>
              <a:t> </a:t>
            </a:r>
            <a:br>
              <a:rPr lang="pt-BR" sz="4400" dirty="0"/>
            </a:b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8860" y="3786190"/>
            <a:ext cx="6395100" cy="2143140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Karina Anhezini</a:t>
            </a:r>
          </a:p>
          <a:p>
            <a:pPr algn="r"/>
            <a:r>
              <a:rPr lang="pt-BR" sz="3600" dirty="0" smtClean="0"/>
              <a:t>kanhezini@gmail.com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7287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err="1" smtClean="0"/>
              <a:t>Dilthey</a:t>
            </a:r>
            <a:r>
              <a:rPr lang="pt-BR" sz="3600" dirty="0" smtClean="0"/>
              <a:t>: a hermenêutica como fundamento das ciências humanas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objetivo de </a:t>
            </a:r>
            <a:r>
              <a:rPr lang="pt-BR" dirty="0" err="1" smtClean="0"/>
              <a:t>Schleiermacher</a:t>
            </a:r>
            <a:r>
              <a:rPr lang="pt-BR" dirty="0" smtClean="0"/>
              <a:t> (1768-1834) era construir uma hermenêutica geral como arte da compreensão;</a:t>
            </a:r>
          </a:p>
          <a:p>
            <a:pPr algn="just"/>
            <a:r>
              <a:rPr lang="pt-BR" dirty="0" smtClean="0"/>
              <a:t>Esse projeto esmoreceu após sua morte e os desenvolvimentos da hermenêutica se deram de maneira pontual em disciplinas específicas, tal como no Direito.</a:t>
            </a:r>
          </a:p>
          <a:p>
            <a:pPr algn="just"/>
            <a:r>
              <a:rPr lang="pt-BR" dirty="0" smtClean="0"/>
              <a:t>No final do século XIX, </a:t>
            </a:r>
            <a:r>
              <a:rPr lang="pt-BR" dirty="0" err="1" smtClean="0"/>
              <a:t>Dilthey</a:t>
            </a:r>
            <a:r>
              <a:rPr lang="pt-BR" dirty="0" smtClean="0"/>
              <a:t> retoma o projeto;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061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err="1" smtClean="0"/>
              <a:t>Dilthey</a:t>
            </a:r>
            <a:r>
              <a:rPr lang="pt-BR" sz="3600" dirty="0" smtClean="0"/>
              <a:t>: a hermenêutica como fundamento das ciências humanas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“</a:t>
            </a:r>
            <a:r>
              <a:rPr lang="pt-BR" dirty="0" err="1" smtClean="0"/>
              <a:t>Dilthey</a:t>
            </a:r>
            <a:r>
              <a:rPr lang="pt-BR" dirty="0" smtClean="0"/>
              <a:t> tinha como objetivo apresentar métodos para alcançar uma interpretação ‘objetivamente válida’ das ‘expressões da vida interior’” (PALMER, 1969, p. 105). </a:t>
            </a:r>
          </a:p>
          <a:p>
            <a:pPr algn="just"/>
            <a:r>
              <a:rPr lang="pt-BR" dirty="0"/>
              <a:t>Para </a:t>
            </a:r>
            <a:r>
              <a:rPr lang="pt-BR" dirty="0" err="1"/>
              <a:t>Dilthey</a:t>
            </a:r>
            <a:r>
              <a:rPr lang="pt-BR" dirty="0"/>
              <a:t>, as ciências humanas possuem como objeto a vida humana, portanto, os procedimentos que envolvem o conhecimento deste objeto não podem ser iguais aos das ciências naturais.</a:t>
            </a:r>
          </a:p>
        </p:txBody>
      </p:sp>
    </p:spTree>
    <p:extLst>
      <p:ext uri="{BB962C8B-B14F-4D97-AF65-F5344CB8AC3E}">
        <p14:creationId xmlns:p14="http://schemas.microsoft.com/office/powerpoint/2010/main" val="80096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Compreensão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</a:t>
            </a:r>
            <a:r>
              <a:rPr lang="pt-BR" dirty="0"/>
              <a:t>partir dessa constatação, </a:t>
            </a:r>
            <a:r>
              <a:rPr lang="pt-BR" dirty="0" err="1"/>
              <a:t>Dilthey</a:t>
            </a:r>
            <a:r>
              <a:rPr lang="pt-BR" dirty="0"/>
              <a:t> afirmou que o modo adequado de conhecer o conteúdo das ciências histórico-sociais é a compreensão. </a:t>
            </a:r>
            <a:endParaRPr lang="pt-BR" dirty="0" smtClean="0"/>
          </a:p>
          <a:p>
            <a:pPr algn="just"/>
            <a:r>
              <a:rPr lang="pt-BR" dirty="0" smtClean="0"/>
              <a:t>“Explicamos por meio de processos puramente intelectuais, mas compreendemos por meio da atividade combinada de todos os poderes mentais da apreensão” (PALMER, 1969, p. 120).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132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Compreensão X Explicação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Enquanto as ciências naturais explicam os fenômenos da natureza, as ciências humanas compreendem as manifestações da vida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A </a:t>
            </a:r>
            <a:r>
              <a:rPr lang="pt-BR" dirty="0"/>
              <a:t>compreensão para </a:t>
            </a:r>
            <a:r>
              <a:rPr lang="pt-BR" dirty="0" err="1"/>
              <a:t>Dilthey</a:t>
            </a:r>
            <a:r>
              <a:rPr lang="pt-BR" dirty="0"/>
              <a:t> é um processo sem início ou fim, pois todos nós compreendemos o tempo todo. Essa é uma atitude habitual das práticas da vida exercida para o relacionamento humano. No entanto, existem formas mais refinadas de compreensão para que essa se torne um </a:t>
            </a:r>
            <a:r>
              <a:rPr lang="pt-BR" dirty="0" smtClean="0"/>
              <a:t>método </a:t>
            </a:r>
            <a:r>
              <a:rPr lang="pt-BR" dirty="0"/>
              <a:t>das ciências humanas. </a:t>
            </a:r>
          </a:p>
        </p:txBody>
      </p:sp>
    </p:spTree>
    <p:extLst>
      <p:ext uri="{BB962C8B-B14F-4D97-AF65-F5344CB8AC3E}">
        <p14:creationId xmlns:p14="http://schemas.microsoft.com/office/powerpoint/2010/main" val="51835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Experiência partilhada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Para </a:t>
            </a:r>
            <a:r>
              <a:rPr lang="pt-BR" dirty="0" err="1" smtClean="0"/>
              <a:t>Dilthey</a:t>
            </a:r>
            <a:r>
              <a:rPr lang="pt-BR" dirty="0" smtClean="0"/>
              <a:t> - há </a:t>
            </a:r>
            <a:r>
              <a:rPr lang="pt-BR" dirty="0"/>
              <a:t>entre os seres humanos uma experiência </a:t>
            </a:r>
            <a:r>
              <a:rPr lang="pt-BR" dirty="0" smtClean="0"/>
              <a:t>compartilhada;</a:t>
            </a:r>
          </a:p>
          <a:p>
            <a:pPr algn="just"/>
            <a:r>
              <a:rPr lang="pt-BR" dirty="0" smtClean="0"/>
              <a:t>São todos </a:t>
            </a:r>
            <a:r>
              <a:rPr lang="pt-BR" dirty="0"/>
              <a:t>os aspectos que tornam possível a convivência humana, ou seja, os costumes comuns, a religião, o Estado, a linguagem. </a:t>
            </a:r>
            <a:endParaRPr lang="pt-BR" dirty="0" smtClean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013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Compreensão elementar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É </a:t>
            </a:r>
            <a:r>
              <a:rPr lang="pt-BR" dirty="0"/>
              <a:t>o que há de comum entre o eu e o outro que aprendemos desde a infância. Para esse reconhecimento é necessário um tipo de compreensão que todos nós exercemos: a compreensão elementar. Toda a expressão de vida cotidiana pode ser, portanto, compreendida dessa forma elementar, pois o intérprete e o objeto partilham um universo comum.  Um gesto, uma expressão facial, uma saudação não </a:t>
            </a:r>
            <a:r>
              <a:rPr lang="pt-BR" dirty="0" smtClean="0"/>
              <a:t>precisam </a:t>
            </a:r>
            <a:r>
              <a:rPr lang="pt-BR" dirty="0"/>
              <a:t>de intermediários para </a:t>
            </a:r>
            <a:r>
              <a:rPr lang="pt-BR" dirty="0" smtClean="0"/>
              <a:t>serem compreendidas. </a:t>
            </a:r>
            <a:r>
              <a:rPr lang="pt-BR" dirty="0"/>
              <a:t>Intuitivamente o intérprete compreende aquilo que foi expresso.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974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E a vida interior?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Tudo que o indivíduo é está expresso? É possível que a expressão de um indivíduo seja uma mentira? É possível alterar, simular, dissimular os fatos para dominar o intérprete? Tempos e sociedades distantes podem parecer estranhos ao intérprete, fazendo com que a cultura comum, necessária para a compreensão elementar, não seja tão comum assim? Uma obra pode conter aspectos interiores que o próprio autor não consiga perceber?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544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Compreensão empática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sz="3600" dirty="0"/>
              <a:t>A compreensão em História reúne a compreensão elementar e a compreensão </a:t>
            </a:r>
            <a:r>
              <a:rPr lang="pt-BR" sz="3600" dirty="0" smtClean="0"/>
              <a:t>superior;</a:t>
            </a:r>
          </a:p>
          <a:p>
            <a:pPr algn="just"/>
            <a:r>
              <a:rPr lang="pt-BR" sz="3600" dirty="0" smtClean="0"/>
              <a:t>Existem </a:t>
            </a:r>
            <a:r>
              <a:rPr lang="pt-BR" sz="3600" dirty="0"/>
              <a:t>camadas profundas do indivíduo que, segundo o autor, somente serão compreendidas por meio dessa compreensão superior. </a:t>
            </a:r>
            <a:endParaRPr lang="pt-BR" sz="3600" dirty="0" smtClean="0"/>
          </a:p>
          <a:p>
            <a:pPr algn="just"/>
            <a:r>
              <a:rPr lang="pt-BR" sz="3600" dirty="0" smtClean="0"/>
              <a:t>Parte-se</a:t>
            </a:r>
            <a:r>
              <a:rPr lang="pt-BR" sz="3600" dirty="0"/>
              <a:t>, portanto, dos dados das expressões de vida para chegar ao complexo da própria vida. Quando o intérprete consegue realizar tal procedimento, ele revive a individualidade; objeto da interpretação. </a:t>
            </a:r>
            <a:endParaRPr lang="pt-BR" sz="3600" dirty="0" smtClean="0"/>
          </a:p>
          <a:p>
            <a:pPr algn="just"/>
            <a:r>
              <a:rPr lang="pt-BR" sz="3600" dirty="0" smtClean="0"/>
              <a:t>O </a:t>
            </a:r>
            <a:r>
              <a:rPr lang="pt-BR" sz="3600" dirty="0"/>
              <a:t>intérprete realiza uma “transposição” do eu para o outro e “</a:t>
            </a:r>
            <a:r>
              <a:rPr lang="pt-BR" sz="3600" dirty="0" err="1"/>
              <a:t>re-atualiza</a:t>
            </a:r>
            <a:r>
              <a:rPr lang="pt-BR" sz="3600" dirty="0"/>
              <a:t>” o complexo da vida que selecionou para compreender.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093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Subjetividade - irracionalidade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Há nesse procedimento um alto teor de subjetividade que, para </a:t>
            </a:r>
            <a:r>
              <a:rPr lang="pt-BR" dirty="0" err="1"/>
              <a:t>Dilthey</a:t>
            </a:r>
            <a:r>
              <a:rPr lang="pt-BR" dirty="0"/>
              <a:t>, caracteriza as ciências humanas. Assim, toda compreensão pressupõe que haja algo irracional, pois irracional é a própria vida. “A compreensão empática ultrapassa a lógica e se aproxima da ficção e da arte. A certeza final da “</a:t>
            </a:r>
            <a:r>
              <a:rPr lang="pt-BR" dirty="0" err="1"/>
              <a:t>revivência</a:t>
            </a:r>
            <a:r>
              <a:rPr lang="pt-BR" dirty="0"/>
              <a:t>” é subjetiva e não pode ser construída por formulações lógicas” (REIS, 2003, p. 68</a:t>
            </a:r>
            <a:r>
              <a:rPr lang="pt-BR" dirty="0" smtClean="0"/>
              <a:t>).</a:t>
            </a:r>
          </a:p>
          <a:p>
            <a:pPr algn="just"/>
            <a:r>
              <a:rPr lang="pt-BR" dirty="0" smtClean="0"/>
              <a:t>“Colocar-se no lugar de”/ “tornar a vivenciar”;</a:t>
            </a:r>
          </a:p>
          <a:p>
            <a:pPr algn="just"/>
            <a:r>
              <a:rPr lang="pt-BR" dirty="0" smtClean="0"/>
              <a:t>Alargamento de nosso horizonte de possibilidades;</a:t>
            </a:r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3394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Hermenêutica e autonomia das </a:t>
            </a:r>
            <a:r>
              <a:rPr lang="pt-BR" smtClean="0"/>
              <a:t>ciências humanas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err="1"/>
              <a:t>Dilthey</a:t>
            </a:r>
            <a:r>
              <a:rPr lang="pt-BR" dirty="0"/>
              <a:t> foi um dos </a:t>
            </a:r>
            <a:r>
              <a:rPr lang="pt-BR" dirty="0" smtClean="0"/>
              <a:t>responsáveis por fixar a relação entre hermenêutica e história;</a:t>
            </a:r>
            <a:endParaRPr lang="pt-BR" dirty="0"/>
          </a:p>
          <a:p>
            <a:pPr algn="just"/>
            <a:r>
              <a:rPr lang="pt-BR" dirty="0" smtClean="0"/>
              <a:t>a </a:t>
            </a:r>
            <a:r>
              <a:rPr lang="pt-BR" i="1" dirty="0"/>
              <a:t>hermenêutica </a:t>
            </a:r>
            <a:r>
              <a:rPr lang="pt-BR" dirty="0"/>
              <a:t>é o fundamento das </a:t>
            </a:r>
            <a:r>
              <a:rPr lang="pt-BR" i="1" dirty="0"/>
              <a:t>ciências humanas</a:t>
            </a:r>
            <a:r>
              <a:rPr lang="pt-BR" dirty="0"/>
              <a:t>, porque, diversamente das </a:t>
            </a:r>
            <a:r>
              <a:rPr lang="pt-BR" dirty="0" smtClean="0"/>
              <a:t>ciências da </a:t>
            </a:r>
            <a:r>
              <a:rPr lang="pt-BR" dirty="0"/>
              <a:t>natureza, as ciências humanas </a:t>
            </a:r>
            <a:r>
              <a:rPr lang="pt-BR" dirty="0" smtClean="0"/>
              <a:t>se consubstanciam </a:t>
            </a:r>
            <a:r>
              <a:rPr lang="pt-BR" dirty="0"/>
              <a:t>com base na </a:t>
            </a:r>
            <a:r>
              <a:rPr lang="pt-BR" dirty="0" smtClean="0"/>
              <a:t>compreensão,</a:t>
            </a:r>
            <a:r>
              <a:rPr lang="pt-BR" dirty="0"/>
              <a:t> </a:t>
            </a:r>
            <a:r>
              <a:rPr lang="pt-BR" dirty="0" smtClean="0"/>
              <a:t>e </a:t>
            </a:r>
            <a:r>
              <a:rPr lang="pt-BR" dirty="0"/>
              <a:t>não na </a:t>
            </a:r>
            <a:r>
              <a:rPr lang="pt-BR" dirty="0" smtClean="0"/>
              <a:t>explicação;</a:t>
            </a:r>
          </a:p>
          <a:p>
            <a:r>
              <a:rPr lang="pt-BR" dirty="0" smtClean="0"/>
              <a:t>Ao hermeneuta caberia “traduzir mundos”;</a:t>
            </a:r>
          </a:p>
          <a:p>
            <a:pPr algn="just"/>
            <a:r>
              <a:rPr lang="pt-BR" dirty="0" smtClean="0"/>
              <a:t>Apenas na linguagem a vida humana encontra sua expressão mais completa.</a:t>
            </a:r>
          </a:p>
          <a:p>
            <a:pPr algn="just"/>
            <a:r>
              <a:rPr lang="pt-BR" dirty="0"/>
              <a:t>"Compreender é o reencontrar do eu no tu", diz </a:t>
            </a:r>
            <a:r>
              <a:rPr lang="pt-BR" dirty="0" err="1" smtClean="0"/>
              <a:t>Dilthey</a:t>
            </a:r>
            <a:r>
              <a:rPr lang="pt-BR" dirty="0"/>
              <a:t> </a:t>
            </a:r>
            <a:r>
              <a:rPr lang="pt-BR" dirty="0" smtClean="0"/>
              <a:t>em </a:t>
            </a:r>
            <a:r>
              <a:rPr lang="pt-BR" dirty="0"/>
              <a:t>seu </a:t>
            </a:r>
            <a:r>
              <a:rPr lang="pt-BR" i="1" dirty="0"/>
              <a:t>Esboço à crítica da razão histórica</a:t>
            </a:r>
            <a:r>
              <a:rPr lang="pt-BR" dirty="0"/>
              <a:t>.</a:t>
            </a:r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658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Wilhelm </a:t>
            </a:r>
            <a:r>
              <a:rPr lang="pt-BR" b="1" dirty="0" err="1"/>
              <a:t>Dilthey</a:t>
            </a:r>
            <a:r>
              <a:rPr lang="pt-BR" b="1" dirty="0"/>
              <a:t> e a delimitação de ciências humanas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2985864"/>
          </a:xfrm>
        </p:spPr>
        <p:txBody>
          <a:bodyPr>
            <a:normAutofit/>
          </a:bodyPr>
          <a:lstStyle/>
          <a:p>
            <a:r>
              <a:rPr lang="pt-BR" dirty="0"/>
              <a:t>DILTHEY, Wilhelm. </a:t>
            </a:r>
            <a:r>
              <a:rPr lang="pt-BR" i="1" dirty="0"/>
              <a:t>A construção do mundo histórico nas ciências humanas</a:t>
            </a:r>
            <a:r>
              <a:rPr lang="pt-BR" dirty="0"/>
              <a:t>. São Paulo: Editora UNESP, </a:t>
            </a:r>
            <a:r>
              <a:rPr lang="pt-BR" dirty="0" smtClean="0"/>
              <a:t>2010, p. 17-73.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875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600" dirty="0" smtClean="0"/>
              <a:t>ALBERTI, </a:t>
            </a:r>
            <a:r>
              <a:rPr lang="pt-BR" sz="2600" dirty="0" err="1" smtClean="0"/>
              <a:t>Verena</a:t>
            </a:r>
            <a:r>
              <a:rPr lang="pt-BR" sz="2600" dirty="0"/>
              <a:t>. </a:t>
            </a:r>
            <a:r>
              <a:rPr lang="pt-BR" sz="2600" dirty="0" smtClean="0"/>
              <a:t>A existência na história: revelações e riscos da hermenêutica.</a:t>
            </a:r>
            <a:r>
              <a:rPr lang="pt-BR" sz="2600" dirty="0"/>
              <a:t> </a:t>
            </a:r>
            <a:r>
              <a:rPr lang="pt-BR" sz="2600" i="1" dirty="0" smtClean="0"/>
              <a:t>Estudos Históricos</a:t>
            </a:r>
            <a:r>
              <a:rPr lang="pt-BR" sz="2600" dirty="0" smtClean="0"/>
              <a:t>, n</a:t>
            </a:r>
            <a:r>
              <a:rPr lang="pt-BR" sz="2600" dirty="0"/>
              <a:t>. 17, </a:t>
            </a:r>
            <a:r>
              <a:rPr lang="pt-BR" sz="2600" dirty="0" smtClean="0"/>
              <a:t>1996.</a:t>
            </a:r>
          </a:p>
          <a:p>
            <a:pPr algn="just"/>
            <a:r>
              <a:rPr lang="pt-BR" sz="2600" dirty="0" smtClean="0"/>
              <a:t>GADAMER, Hans-Georg. Verdade e Método I: traços fundamentais de uma hermenêutica filosófica. Petrópolis, RJ: Vozes, 1997.</a:t>
            </a:r>
          </a:p>
          <a:p>
            <a:pPr algn="just"/>
            <a:r>
              <a:rPr lang="pt-BR" sz="2600" dirty="0" smtClean="0"/>
              <a:t>PALMER, Richard E. </a:t>
            </a:r>
            <a:r>
              <a:rPr lang="pt-BR" sz="2600" i="1" dirty="0" smtClean="0"/>
              <a:t>Hermenêutica</a:t>
            </a:r>
            <a:r>
              <a:rPr lang="pt-BR" sz="2600" dirty="0" smtClean="0"/>
              <a:t>. Lisboa: Edições 70, 1969.</a:t>
            </a:r>
          </a:p>
          <a:p>
            <a:pPr algn="just"/>
            <a:r>
              <a:rPr lang="pt-BR" sz="2600" dirty="0" smtClean="0"/>
              <a:t>REIS</a:t>
            </a:r>
            <a:r>
              <a:rPr lang="pt-BR" sz="2600" dirty="0"/>
              <a:t>, José Carlos. </a:t>
            </a:r>
            <a:r>
              <a:rPr lang="pt-BR" sz="2600" i="1" dirty="0" err="1" smtClean="0"/>
              <a:t>Dilthey</a:t>
            </a:r>
            <a:r>
              <a:rPr lang="pt-BR" sz="2600" i="1" dirty="0" smtClean="0"/>
              <a:t> </a:t>
            </a:r>
            <a:r>
              <a:rPr lang="pt-BR" sz="2600" i="1" dirty="0"/>
              <a:t>e a autonomia das ciências histórico-sociais.</a:t>
            </a:r>
            <a:r>
              <a:rPr lang="pt-BR" sz="2600" dirty="0"/>
              <a:t> Londrina: EDUEL, 2003.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176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Wilhelm </a:t>
            </a:r>
            <a:r>
              <a:rPr lang="pt-BR" dirty="0" err="1" smtClean="0"/>
              <a:t>Dilthey</a:t>
            </a:r>
            <a:r>
              <a:rPr lang="pt-BR" dirty="0"/>
              <a:t> </a:t>
            </a:r>
            <a:r>
              <a:rPr lang="pt-BR" dirty="0" smtClean="0"/>
              <a:t>(1833-1911)</a:t>
            </a:r>
            <a:br>
              <a:rPr lang="pt-BR" dirty="0" smtClean="0"/>
            </a:br>
            <a:r>
              <a:rPr lang="pt-BR" dirty="0" smtClean="0"/>
              <a:t>Obra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i="1" dirty="0"/>
              <a:t>A construção do mundo histórico nas ciências </a:t>
            </a:r>
            <a:r>
              <a:rPr lang="pt-BR" i="1" dirty="0" smtClean="0"/>
              <a:t>humanas</a:t>
            </a:r>
            <a:r>
              <a:rPr lang="pt-BR" dirty="0"/>
              <a:t> </a:t>
            </a:r>
            <a:r>
              <a:rPr lang="pt-BR" dirty="0" smtClean="0"/>
              <a:t>– fruto dos ensaios apresentados na Academia Prussiana de Ciências em 1910;</a:t>
            </a:r>
          </a:p>
          <a:p>
            <a:pPr algn="just"/>
            <a:r>
              <a:rPr lang="pt-BR" dirty="0" smtClean="0"/>
              <a:t>Trata da delimitação das ciências humanas.</a:t>
            </a:r>
          </a:p>
          <a:p>
            <a:pPr algn="just"/>
            <a:r>
              <a:rPr lang="pt-BR" dirty="0" smtClean="0"/>
              <a:t>Obra caracterizada por ser fragmentada e inacabada - para essa definição, vejamos a explicação do tradutor: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93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caráter fragmentário do pensamento de </a:t>
            </a:r>
            <a:r>
              <a:rPr lang="pt-BR" dirty="0" err="1" smtClean="0"/>
              <a:t>Dilthey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“não aponta para algum caso fortuito, nem possui nada em comum com um elemento extrínseco a esse pensamento. Ao contrário, a </a:t>
            </a:r>
            <a:r>
              <a:rPr lang="pt-BR" dirty="0" err="1" smtClean="0"/>
              <a:t>fragmentariedade</a:t>
            </a:r>
            <a:r>
              <a:rPr lang="pt-BR" dirty="0" smtClean="0"/>
              <a:t> de sua obra provém diretamente da essência do seu projeto filosófico fundamental. </a:t>
            </a:r>
            <a:r>
              <a:rPr lang="pt-BR" dirty="0" err="1" smtClean="0"/>
              <a:t>Dilthey</a:t>
            </a:r>
            <a:r>
              <a:rPr lang="pt-BR" dirty="0" smtClean="0"/>
              <a:t> </a:t>
            </a:r>
            <a:r>
              <a:rPr lang="pt-BR" b="1" dirty="0" smtClean="0"/>
              <a:t>constrói um projeto de sua hermenêutica</a:t>
            </a:r>
            <a:r>
              <a:rPr lang="pt-BR" dirty="0" smtClean="0"/>
              <a:t> como uma crítica da razão histórica, uma exposição do horizonte efetivo de realização psicofísica do homem na história” (p. 10).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1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pouco de biografia...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Nasceu em 1833, em </a:t>
            </a:r>
            <a:r>
              <a:rPr lang="pt-BR" dirty="0" err="1" smtClean="0"/>
              <a:t>Biebrich</a:t>
            </a:r>
            <a:r>
              <a:rPr lang="pt-BR" dirty="0" smtClean="0"/>
              <a:t>, na Alemanha;</a:t>
            </a:r>
          </a:p>
          <a:p>
            <a:pPr algn="just"/>
            <a:r>
              <a:rPr lang="pt-BR" dirty="0" smtClean="0"/>
              <a:t>Filho de pastor calvinista – teve formação teológica, foi pastor, mas abandonou rapidamente;</a:t>
            </a:r>
          </a:p>
          <a:p>
            <a:pPr algn="just"/>
            <a:r>
              <a:rPr lang="pt-BR" dirty="0" smtClean="0"/>
              <a:t>Tornou-se professor universitário de filosofia, sem grandes ações públicas;</a:t>
            </a:r>
          </a:p>
          <a:p>
            <a:pPr algn="just"/>
            <a:r>
              <a:rPr lang="pt-BR" dirty="0" smtClean="0"/>
              <a:t>Trabalhava incansavelmente e produziu 20 grossos volumes e muitos artigos dispersos  (REIS, 2003).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560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tradição hermenêutica: 3 movimentos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1) </a:t>
            </a:r>
            <a:r>
              <a:rPr lang="pt-BR" dirty="0" smtClean="0"/>
              <a:t>“aquele </a:t>
            </a:r>
            <a:r>
              <a:rPr lang="pt-BR" dirty="0"/>
              <a:t>que considera a hermenêutica como a ciência da interpretação de </a:t>
            </a:r>
            <a:r>
              <a:rPr lang="pt-BR" dirty="0" smtClean="0"/>
              <a:t>textos, independentemente </a:t>
            </a:r>
            <a:r>
              <a:rPr lang="pt-BR" dirty="0"/>
              <a:t>(ou menos dependentemente) de uma concepção filosófica que lhe </a:t>
            </a:r>
            <a:r>
              <a:rPr lang="pt-BR" dirty="0" smtClean="0"/>
              <a:t>seja atrelada</a:t>
            </a:r>
            <a:r>
              <a:rPr lang="pt-BR" dirty="0"/>
              <a:t>. Este me parece ser o movimento principal dos </a:t>
            </a:r>
            <a:r>
              <a:rPr lang="pt-BR" dirty="0" smtClean="0"/>
              <a:t>esforços </a:t>
            </a:r>
            <a:r>
              <a:rPr lang="pt-BR" dirty="0"/>
              <a:t>de interpretação da Reforma </a:t>
            </a:r>
            <a:r>
              <a:rPr lang="pt-BR" dirty="0" smtClean="0"/>
              <a:t>e, anteriormente</a:t>
            </a:r>
            <a:r>
              <a:rPr lang="pt-BR" dirty="0"/>
              <a:t>, da hermenêutica teológica medieval, bem como de </a:t>
            </a:r>
            <a:r>
              <a:rPr lang="pt-BR" dirty="0" err="1"/>
              <a:t>Schleiermacher</a:t>
            </a:r>
            <a:r>
              <a:rPr lang="pt-BR" dirty="0"/>
              <a:t>, entre </a:t>
            </a:r>
            <a:r>
              <a:rPr lang="pt-BR" dirty="0" smtClean="0"/>
              <a:t>outros” (ALBERTI, 1996, p. 1).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29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tradição hermenêutica: 3 movimentos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2) </a:t>
            </a:r>
            <a:r>
              <a:rPr lang="pt-BR" dirty="0" smtClean="0"/>
              <a:t>“hermenêutica </a:t>
            </a:r>
            <a:r>
              <a:rPr lang="pt-BR" dirty="0"/>
              <a:t>filosófica, mais radical, digamos, do que </a:t>
            </a:r>
            <a:r>
              <a:rPr lang="pt-BR" dirty="0" smtClean="0"/>
              <a:t>o primeiro</a:t>
            </a:r>
            <a:r>
              <a:rPr lang="pt-BR" dirty="0"/>
              <a:t>, na medida em que toma a compreensão hermenêutica como pressuposto da </a:t>
            </a:r>
            <a:r>
              <a:rPr lang="pt-BR" dirty="0" smtClean="0"/>
              <a:t>existência humana</a:t>
            </a:r>
            <a:r>
              <a:rPr lang="pt-BR" dirty="0"/>
              <a:t>, ou melhor, como </a:t>
            </a:r>
            <a:r>
              <a:rPr lang="pt-BR" dirty="0" err="1"/>
              <a:t>co-original</a:t>
            </a:r>
            <a:r>
              <a:rPr lang="pt-BR" dirty="0"/>
              <a:t> ao Dasein -- sendo "filosófico" aqui </a:t>
            </a:r>
            <a:r>
              <a:rPr lang="pt-BR" dirty="0" smtClean="0"/>
              <a:t>principalmente "ontológico</a:t>
            </a:r>
            <a:r>
              <a:rPr lang="pt-BR" dirty="0"/>
              <a:t>".</a:t>
            </a:r>
          </a:p>
          <a:p>
            <a:pPr algn="just"/>
            <a:r>
              <a:rPr lang="pt-BR" dirty="0"/>
              <a:t>Entre os dois movimentos poderíamos situar Wilhelm </a:t>
            </a:r>
            <a:r>
              <a:rPr lang="pt-BR" dirty="0" err="1"/>
              <a:t>Dilthey</a:t>
            </a:r>
            <a:r>
              <a:rPr lang="pt-BR" dirty="0"/>
              <a:t>, que foi sem dúvida o </a:t>
            </a:r>
            <a:r>
              <a:rPr lang="pt-BR" dirty="0" smtClean="0"/>
              <a:t>autor que </a:t>
            </a:r>
            <a:r>
              <a:rPr lang="pt-BR" dirty="0"/>
              <a:t>mais contribuiu para a fixação dos laços entre a hermenêutica e a história. Sua </a:t>
            </a:r>
            <a:r>
              <a:rPr lang="pt-BR" dirty="0" smtClean="0"/>
              <a:t>abordagem ultrapassa </a:t>
            </a:r>
            <a:r>
              <a:rPr lang="pt-BR" dirty="0"/>
              <a:t>a questão da interpretação de textos, na medida em que estabelece os </a:t>
            </a:r>
            <a:r>
              <a:rPr lang="pt-BR" dirty="0" smtClean="0"/>
              <a:t>fundamentos das </a:t>
            </a:r>
            <a:r>
              <a:rPr lang="pt-BR" dirty="0"/>
              <a:t>ciências humanas, mas isso não permite identificá-la com a hermenêutica filosófica </a:t>
            </a:r>
            <a:r>
              <a:rPr lang="pt-BR" dirty="0" smtClean="0"/>
              <a:t>de Heidegger </a:t>
            </a:r>
            <a:r>
              <a:rPr lang="pt-BR" dirty="0"/>
              <a:t>e </a:t>
            </a:r>
            <a:r>
              <a:rPr lang="pt-BR" dirty="0" err="1"/>
              <a:t>Gadamer</a:t>
            </a:r>
            <a:r>
              <a:rPr lang="pt-BR" dirty="0"/>
              <a:t>, por exemplo. A hermenêutica de </a:t>
            </a:r>
            <a:r>
              <a:rPr lang="pt-BR" dirty="0" err="1"/>
              <a:t>Dilthey</a:t>
            </a:r>
            <a:r>
              <a:rPr lang="pt-BR" dirty="0"/>
              <a:t> é muito mais uma </a:t>
            </a:r>
            <a:r>
              <a:rPr lang="pt-BR" dirty="0" smtClean="0"/>
              <a:t>hermenêutica epistemológica porque </a:t>
            </a:r>
            <a:r>
              <a:rPr lang="pt-BR" dirty="0"/>
              <a:t>constitui o pressuposto do exercício das ciências humanas. (ALBERTI</a:t>
            </a:r>
            <a:r>
              <a:rPr lang="pt-BR" dirty="0" smtClean="0"/>
              <a:t>, 1996, p. 1-2).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256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tradição hermenêutica: 3 movimentos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3) O terceiro movimento seria o da adoção da hermenêutica não como teoria ou método, </a:t>
            </a:r>
            <a:r>
              <a:rPr lang="pt-BR" dirty="0" smtClean="0"/>
              <a:t>e sim </a:t>
            </a:r>
            <a:r>
              <a:rPr lang="pt-BR" dirty="0"/>
              <a:t>como um "modo de pensar" difundido e praticado em diversos campos -- no cotidiano, </a:t>
            </a:r>
            <a:r>
              <a:rPr lang="pt-BR" dirty="0" smtClean="0"/>
              <a:t>em todo </a:t>
            </a:r>
            <a:r>
              <a:rPr lang="pt-BR" dirty="0"/>
              <a:t>tipo de texto, na história, na psicanálise etc. -- graças à sua pretensão ao universal. </a:t>
            </a:r>
            <a:r>
              <a:rPr lang="pt-BR" dirty="0" smtClean="0"/>
              <a:t>Esse movimento </a:t>
            </a:r>
            <a:r>
              <a:rPr lang="pt-BR" dirty="0"/>
              <a:t>não pode ser ancorado em autores definidos, mas pode ser identificado toda vez </a:t>
            </a:r>
            <a:r>
              <a:rPr lang="pt-BR" dirty="0" smtClean="0"/>
              <a:t>que aquele </a:t>
            </a:r>
            <a:r>
              <a:rPr lang="pt-BR" dirty="0"/>
              <a:t>"modo de pensar" aparece em produções que não se classificam como "hermenêuticas</a:t>
            </a:r>
            <a:r>
              <a:rPr lang="pt-BR" dirty="0" smtClean="0"/>
              <a:t>", mas </a:t>
            </a:r>
            <a:r>
              <a:rPr lang="pt-BR" dirty="0"/>
              <a:t>já mergulharam, por assim dizer, na forma do pensar hermenêutico. Ou seja: produções </a:t>
            </a:r>
            <a:r>
              <a:rPr lang="pt-BR" dirty="0" smtClean="0"/>
              <a:t>que buscam </a:t>
            </a:r>
            <a:r>
              <a:rPr lang="pt-BR" dirty="0"/>
              <a:t>o sentido "mais profundo" ou "mais elevado" de textos, de acontecimentos, de </a:t>
            </a:r>
            <a:r>
              <a:rPr lang="pt-BR" dirty="0" smtClean="0"/>
              <a:t>sonhos etc</a:t>
            </a:r>
            <a:r>
              <a:rPr lang="pt-BR" dirty="0"/>
              <a:t>. (ALBERTI</a:t>
            </a:r>
            <a:r>
              <a:rPr lang="pt-BR" dirty="0" smtClean="0"/>
              <a:t>, 1996, p. 2).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072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317</TotalTime>
  <Words>1450</Words>
  <Application>Microsoft Office PowerPoint</Application>
  <PresentationFormat>Apresentação na tela (4:3)</PresentationFormat>
  <Paragraphs>64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Fundição</vt:lpstr>
      <vt:lpstr>Teoria da História I  </vt:lpstr>
      <vt:lpstr>Wilhelm Dilthey e a delimitação de ciências humanas</vt:lpstr>
      <vt:lpstr>Bibliografia</vt:lpstr>
      <vt:lpstr>Wilhelm Dilthey (1833-1911) Obra</vt:lpstr>
      <vt:lpstr>O caráter fragmentário do pensamento de Dilthey</vt:lpstr>
      <vt:lpstr>Um pouco de biografia...</vt:lpstr>
      <vt:lpstr>A tradição hermenêutica: 3 movimentos</vt:lpstr>
      <vt:lpstr>A tradição hermenêutica: 3 movimentos</vt:lpstr>
      <vt:lpstr>A tradição hermenêutica: 3 movimentos</vt:lpstr>
      <vt:lpstr>Dilthey: a hermenêutica como fundamento das ciências humanas</vt:lpstr>
      <vt:lpstr>Dilthey: a hermenêutica como fundamento das ciências humanas</vt:lpstr>
      <vt:lpstr>Compreensão </vt:lpstr>
      <vt:lpstr>Compreensão X Explicação</vt:lpstr>
      <vt:lpstr>Experiência partilhada</vt:lpstr>
      <vt:lpstr>Compreensão elementar</vt:lpstr>
      <vt:lpstr>E a vida interior?</vt:lpstr>
      <vt:lpstr>Compreensão empática</vt:lpstr>
      <vt:lpstr>Subjetividade - irracionalidade</vt:lpstr>
      <vt:lpstr>Hermenêutica e autonomia das ciências humanas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da História I</dc:title>
  <dc:creator>Karina Anhezini</dc:creator>
  <cp:lastModifiedBy>Karina Anhezini</cp:lastModifiedBy>
  <cp:revision>16</cp:revision>
  <dcterms:created xsi:type="dcterms:W3CDTF">2012-05-03T00:52:39Z</dcterms:created>
  <dcterms:modified xsi:type="dcterms:W3CDTF">2012-05-03T13:14:13Z</dcterms:modified>
</cp:coreProperties>
</file>